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642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1680210"/>
            <a:ext cx="4869180" cy="48691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852963"/>
            <a:ext cx="7415927" cy="3967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b="1" kern="0" spc="-20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FlyingWhale Airline Business Intelligence Presentation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>
            <a:off x="864037" y="5107255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provides a comprehensive analysis of FlyingWhale Airline's business intelligence, highlighting key findings, trends, and actionable recommendations.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864037" y="696313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57" y="6578719"/>
            <a:ext cx="379690" cy="3796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82316" y="6552645"/>
            <a:ext cx="234588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kern="0" spc="-3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Khola Shams</a:t>
            </a:r>
            <a:endParaRPr lang="en-US" sz="2400" dirty="0"/>
          </a:p>
        </p:txBody>
      </p:sp>
      <p:pic>
        <p:nvPicPr>
          <p:cNvPr id="11" name="Picture 10" descr="Back view of an airplane">
            <a:extLst>
              <a:ext uri="{FF2B5EF4-FFF2-40B4-BE49-F238E27FC236}">
                <a16:creationId xmlns:a16="http://schemas.microsoft.com/office/drawing/2014/main" id="{2D4EDE96-5F09-B257-42B5-A6E36F93BEE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3" r="11613"/>
          <a:stretch>
            <a:fillRect/>
          </a:stretch>
        </p:blipFill>
        <p:spPr bwMode="auto">
          <a:xfrm>
            <a:off x="9452610" y="1680210"/>
            <a:ext cx="4869180" cy="4869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327434"/>
            <a:ext cx="4869061" cy="357473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047274"/>
            <a:ext cx="7415927" cy="2314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Recommendations - Improve Customer Experience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864037" y="400978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1067395" y="4102298"/>
            <a:ext cx="14859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8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3"/>
          <p:cNvSpPr/>
          <p:nvPr/>
        </p:nvSpPr>
        <p:spPr>
          <a:xfrm>
            <a:off x="1666280" y="4009787"/>
            <a:ext cx="437102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kern="0" spc="-73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Service Quality Enhancements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666280" y="454366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 in customer service and experience improvements to drive satisfaction.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864037" y="585823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1030605" y="5950744"/>
            <a:ext cx="22217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8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1666280" y="5858232"/>
            <a:ext cx="453449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kern="0" spc="-73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Communicate Program Benefits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1666280" y="639210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Regularly update customers on loyalty benefits and offer personalized rewards.</a:t>
            </a:r>
            <a:endParaRPr lang="en-US" sz="1900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A724C47C-77B3-1515-B225-D25C73E5E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337" y="11151"/>
            <a:ext cx="5616683" cy="822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04262D-FD1D-907A-B4CC-EABEE9FEF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1832" y="1463269"/>
            <a:ext cx="5315692" cy="52490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45C1B31-52EF-C2EE-798A-65FC874D5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4638020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89E08EB1-FA96-CF85-44DF-B0107346F088}"/>
              </a:ext>
            </a:extLst>
          </p:cNvPr>
          <p:cNvSpPr/>
          <p:nvPr/>
        </p:nvSpPr>
        <p:spPr>
          <a:xfrm>
            <a:off x="5264723" y="3038602"/>
            <a:ext cx="4100954" cy="1076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7200" b="1" kern="0" spc="-20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97006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024" y="646390"/>
            <a:ext cx="7544752" cy="2142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kern="0" spc="-135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FlyingWhale Airline Business Intelligence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6024" y="3131106"/>
            <a:ext cx="7544752" cy="1331714"/>
          </a:xfrm>
          <a:prstGeom prst="roundRect">
            <a:avLst>
              <a:gd name="adj" fmla="val 72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22125" y="3367207"/>
            <a:ext cx="285595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Prepared for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22125" y="3861197"/>
            <a:ext cx="7072551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FlyingWhale Airline Management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6024" y="4691301"/>
            <a:ext cx="7544752" cy="1331714"/>
          </a:xfrm>
          <a:prstGeom prst="roundRect">
            <a:avLst>
              <a:gd name="adj" fmla="val 72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522125" y="4927402"/>
            <a:ext cx="285595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Prepared by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22125" y="5421392"/>
            <a:ext cx="7072551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Khola Shams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6024" y="6251496"/>
            <a:ext cx="7544752" cy="1331714"/>
          </a:xfrm>
          <a:prstGeom prst="roundRect">
            <a:avLst>
              <a:gd name="adj" fmla="val 72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22125" y="6487597"/>
            <a:ext cx="285595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22125" y="6981587"/>
            <a:ext cx="7072551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06-10-2024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8E8A48-F54E-0D93-0EB3-4AEEB15B0F3D}"/>
              </a:ext>
            </a:extLst>
          </p:cNvPr>
          <p:cNvSpPr/>
          <p:nvPr/>
        </p:nvSpPr>
        <p:spPr>
          <a:xfrm>
            <a:off x="12691427" y="7746161"/>
            <a:ext cx="1806498" cy="446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4046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Table of Contents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258967" y="3105745"/>
            <a:ext cx="125073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Executive Summary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258967" y="3587115"/>
            <a:ext cx="125073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Findings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258967" y="4068485"/>
            <a:ext cx="125073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Flight Activity Analysis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258967" y="4549854"/>
            <a:ext cx="125073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4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Loyalty Program Segmentation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258967" y="5031224"/>
            <a:ext cx="125073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5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Enrollment &amp; Cancellation Trends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258967" y="5512594"/>
            <a:ext cx="125073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6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Recommendations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258967" y="5993963"/>
            <a:ext cx="125073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7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D5A7EE-D4BF-2B89-2347-E229B7D9A103}"/>
              </a:ext>
            </a:extLst>
          </p:cNvPr>
          <p:cNvSpPr/>
          <p:nvPr/>
        </p:nvSpPr>
        <p:spPr>
          <a:xfrm>
            <a:off x="12691427" y="7746161"/>
            <a:ext cx="1806498" cy="446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04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884" y="3429476"/>
            <a:ext cx="5620941" cy="702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Executive Summary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6884" y="4722138"/>
            <a:ext cx="505778" cy="505778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72026" y="4806315"/>
            <a:ext cx="135374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7452" y="4722138"/>
            <a:ext cx="2810470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Peak Booking Month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7452" y="5208389"/>
            <a:ext cx="568535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July witnessed the highest flight activity, particularly in 2017 and 2018.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7595" y="4722138"/>
            <a:ext cx="505778" cy="505778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579281" y="4806315"/>
            <a:ext cx="202287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58163" y="4722138"/>
            <a:ext cx="3212663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Loyalty Program Insights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58163" y="5208389"/>
            <a:ext cx="568535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 loyalty card holders are the most engaged, while Nova and Aurora tiers show potential for improvement.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6884" y="6405205"/>
            <a:ext cx="505778" cy="505778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35950" y="6489383"/>
            <a:ext cx="207645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7452" y="6405205"/>
            <a:ext cx="2810470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Cancellations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7452" y="6891457"/>
            <a:ext cx="568535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significant increase in cancellations was observed in December, August, and November.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7595" y="6405205"/>
            <a:ext cx="505778" cy="505778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571423" y="6489383"/>
            <a:ext cx="21800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58163" y="6405205"/>
            <a:ext cx="3311128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Companion Travel Impact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58163" y="6891457"/>
            <a:ext cx="568535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loyalty point redemption occurs with group bookings, especially for larger groups.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1C8772-3E11-692A-C747-46F24AD11511}"/>
              </a:ext>
            </a:extLst>
          </p:cNvPr>
          <p:cNvSpPr/>
          <p:nvPr/>
        </p:nvSpPr>
        <p:spPr>
          <a:xfrm>
            <a:off x="12691427" y="7746161"/>
            <a:ext cx="1806498" cy="446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73473"/>
            <a:ext cx="810458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Findings - Flight Activity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46209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kern="0" spc="-73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Peak Booking Month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09467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July, with a total of 246,298 flights.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258967" y="4711898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Star: 112,219 flights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258967" y="5193268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Nova: 81,772 flights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258967" y="5674638"/>
            <a:ext cx="57551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Aurora: 51,307 flights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462099"/>
            <a:ext cx="332946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kern="0" spc="-73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Flight Distance &amp; Points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623929" y="409467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positive correlation exists between flight distance and loyalty points accumulated.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10694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Companion bookings significantly increase points redeemed.</a:t>
            </a:r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799DC1-86CD-BD2F-F19E-110C04A3A7E5}"/>
              </a:ext>
            </a:extLst>
          </p:cNvPr>
          <p:cNvSpPr/>
          <p:nvPr/>
        </p:nvSpPr>
        <p:spPr>
          <a:xfrm>
            <a:off x="12691427" y="7746161"/>
            <a:ext cx="1806498" cy="446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C8381C5D-7126-599F-27D9-FB999196B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337" y="11151"/>
            <a:ext cx="561668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42236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Findings - Loyalty Program Segmentation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655570"/>
            <a:ext cx="7415927" cy="4831794"/>
          </a:xfrm>
          <a:prstGeom prst="roundRect">
            <a:avLst>
              <a:gd name="adj" fmla="val 214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79277" y="2670810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26093" y="282654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Activity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282654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 cardholders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3377327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126093" y="353306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Gender Insights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3533061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Flights: Males: 836,166, Females: 832,998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4478893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126093" y="463462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 Card Disparity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4634627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Males booked 8,098 more flights than females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79277" y="5580459"/>
            <a:ext cx="7385447" cy="1891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126093" y="573619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Segments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4822627" y="5736193"/>
            <a:ext cx="319528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Married individuals and bachelor students constitute the largest share of loyalty program members.</a:t>
            </a:r>
            <a:endParaRPr lang="en-US" sz="1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C2E4A1-C64C-B4EE-4C88-6F9D65744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775" y="571587"/>
            <a:ext cx="5486400" cy="35181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E94C0E-60EA-F978-194E-8B8659FD7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155" y="4587454"/>
            <a:ext cx="5501641" cy="30817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5815" y="634365"/>
            <a:ext cx="7532370" cy="143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kern="0" spc="-136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Findings - Enrollment &amp; Cancellation Trends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1135856" y="2418636"/>
            <a:ext cx="30480" cy="5176480"/>
          </a:xfrm>
          <a:prstGeom prst="roundRect">
            <a:avLst>
              <a:gd name="adj" fmla="val 31728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379637" y="2921318"/>
            <a:ext cx="805815" cy="30480"/>
          </a:xfrm>
          <a:prstGeom prst="roundRect">
            <a:avLst>
              <a:gd name="adj" fmla="val 31728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92076" y="2677597"/>
            <a:ext cx="518041" cy="518041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81742" y="2763917"/>
            <a:ext cx="13858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8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2417445" y="2648783"/>
            <a:ext cx="3128010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kern="0" spc="-6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Cancellations by Month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2417445" y="3146584"/>
            <a:ext cx="5920740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in December, August, and November.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379637" y="4477941"/>
            <a:ext cx="805815" cy="30480"/>
          </a:xfrm>
          <a:prstGeom prst="roundRect">
            <a:avLst>
              <a:gd name="adj" fmla="val 31728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92076" y="4234220"/>
            <a:ext cx="518041" cy="518041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47452" y="4320540"/>
            <a:ext cx="20716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8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2417445" y="4205407"/>
            <a:ext cx="2878217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kern="0" spc="-6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Provincial Trends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2417445" y="4703207"/>
            <a:ext cx="5920740" cy="736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Brunswick has the longest average enrollment duration (19.20 months).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1379637" y="6402943"/>
            <a:ext cx="805815" cy="30480"/>
          </a:xfrm>
          <a:prstGeom prst="roundRect">
            <a:avLst>
              <a:gd name="adj" fmla="val 31728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92076" y="6159222"/>
            <a:ext cx="518041" cy="518041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44833" y="6245543"/>
            <a:ext cx="212527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8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2417445" y="6130409"/>
            <a:ext cx="3663791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kern="0" spc="-6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Demographic Cancellations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2417445" y="6628209"/>
            <a:ext cx="5920740" cy="736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Married individuals and bachelor students have the highest cancellation rates.</a:t>
            </a:r>
            <a:endParaRPr lang="en-US" sz="1800" dirty="0"/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1C57DD55-54A4-77CB-DF4C-536760144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337" y="0"/>
            <a:ext cx="5616683" cy="822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48E889-C7CC-16C8-380F-0E7944BCD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5332" y="825191"/>
            <a:ext cx="5486400" cy="28163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69E0994-0151-34D6-182A-F70B24A3C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5332" y="4540189"/>
            <a:ext cx="5486400" cy="30549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98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099" y="3466148"/>
            <a:ext cx="13040201" cy="1419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Recommendations - Loyalty Program Enhancements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99" y="5226844"/>
            <a:ext cx="567928" cy="5679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5099" y="6021943"/>
            <a:ext cx="3507938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 Nova &amp; Aurora Tiers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5099" y="6513076"/>
            <a:ext cx="4119562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 tailored benefits to increase engagement and retention.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419" y="5226844"/>
            <a:ext cx="567928" cy="5679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5419" y="6021943"/>
            <a:ext cx="3236357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Group Travel Promotions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5419" y="6513076"/>
            <a:ext cx="4119562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companion bookings by promoting group travel discounts and additional point redemption offers.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226844"/>
            <a:ext cx="567928" cy="5679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021943"/>
            <a:ext cx="3708440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Gender-Specific Campaigns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524227"/>
            <a:ext cx="4119562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increasing female engagement, especially for the Star loyalty tier.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521CA9-B244-7B91-D78B-FD9376D8912B}"/>
              </a:ext>
            </a:extLst>
          </p:cNvPr>
          <p:cNvSpPr/>
          <p:nvPr/>
        </p:nvSpPr>
        <p:spPr>
          <a:xfrm>
            <a:off x="12691427" y="7746161"/>
            <a:ext cx="1806498" cy="446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311" y="607576"/>
            <a:ext cx="7597378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kern="0" spc="-13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Recommendations - Customer Retention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11" y="2320052"/>
            <a:ext cx="1104781" cy="1767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9443" y="2540913"/>
            <a:ext cx="3551992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Address Peak Cancellations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9443" y="3018711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retention initiatives during December, August, and November.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11" y="4087773"/>
            <a:ext cx="1104781" cy="1767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9443" y="4308634"/>
            <a:ext cx="3007400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Personalized Strategies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9443" y="4786432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value-added services for married individuals and bachelor students, who have high cancellation rates.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311" y="5855494"/>
            <a:ext cx="1104781" cy="1767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9443" y="6076355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Regional Retention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9443" y="6554153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Replicate successful retention strategies from New Brunswick in other provinces.</a:t>
            </a:r>
            <a:endParaRPr lang="en-US" sz="1700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EA8EBF96-B294-BDFE-9A7A-DFF28AFB03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1337" y="0"/>
            <a:ext cx="5616683" cy="822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217CF1-3661-13DB-652E-1C9F06A9A1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1832" y="1463269"/>
            <a:ext cx="5315692" cy="52490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440</Words>
  <Application>Microsoft Office PowerPoint</Application>
  <PresentationFormat>Custom</PresentationFormat>
  <Paragraphs>91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Khola Shams</cp:lastModifiedBy>
  <cp:revision>7</cp:revision>
  <dcterms:created xsi:type="dcterms:W3CDTF">2024-10-06T07:32:53Z</dcterms:created>
  <dcterms:modified xsi:type="dcterms:W3CDTF">2024-10-06T07:46:26Z</dcterms:modified>
</cp:coreProperties>
</file>